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2" r:id="rId3"/>
    <p:sldId id="275" r:id="rId4"/>
    <p:sldId id="257" r:id="rId5"/>
    <p:sldId id="276" r:id="rId6"/>
    <p:sldId id="279" r:id="rId7"/>
    <p:sldId id="263" r:id="rId8"/>
    <p:sldId id="286" r:id="rId9"/>
    <p:sldId id="287" r:id="rId10"/>
    <p:sldId id="281" r:id="rId11"/>
    <p:sldId id="284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/>
    <p:restoredTop sz="94651"/>
  </p:normalViewPr>
  <p:slideViewPr>
    <p:cSldViewPr snapToGrid="0">
      <p:cViewPr varScale="1">
        <p:scale>
          <a:sx n="105" d="100"/>
          <a:sy n="105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B9A3-34AB-2E45-95DE-451D90E99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2FAF1-A188-46D9-CFC2-236907D5F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A83D5-3835-10F4-4496-2005C904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071F1-ADDB-F1CA-EA88-EA571C808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C9D9-ED90-BAB7-CCB4-1108844D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2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FA3E-E2F9-F179-C71D-E5ACCE13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301D3-5FA0-3079-3A41-216BF3733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421E-D84F-C495-64AA-05A52926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3F615-CFF0-6F3B-B23A-F954881B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DA63-36F2-DBC6-1A78-502D3620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6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A223D-37C3-52AD-6966-9C604973E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40909-9F32-C842-178E-47A309D16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863FF-650C-7323-D9F6-3B8B5461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FC38-6D7D-997F-C3BC-428D325E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46C9A-0B7F-CBF0-6DF3-2E8C2385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7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7475-558D-7FC3-B6D6-8D2E7F13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0B78-57CB-34AF-DDA5-B64761B7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D733-0C55-A0D9-BD37-31370A55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D2B8-D325-9A7E-B57A-CEFC4D10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2ADE-EAD5-0CAF-95FB-59F68BB6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2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D2F6-D554-4537-8238-7D41FC03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20CCA-5AB4-AF29-8B92-7BC9FE97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BD091-4949-E051-1E14-D9955EF33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5A74C-3A46-9C5B-6890-BF4AC4A4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36AA-E62C-4317-9BC5-ED652F5B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7DF3-46D0-BFE4-C51E-929C5497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C5236-BE21-B1DC-77EE-D575977B2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130C9-BC03-762C-8A1A-79C1FB339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15F67-1FB6-0095-E9AF-ECA725FB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5C4BA-AC21-EA2F-97ED-7C8264CC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7059C-8642-3181-5258-4743FF13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FF0D-4700-A1ED-170C-4E84255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5A51F-A6F2-CE71-0158-E8ADF3EC3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F7839-AEDC-E879-2A34-2B550EA2C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77B98-FCF5-1FB7-4C15-28B14AC46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DC6253-BE9E-0AB5-C6D8-C27AD3712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B29D7B-0A9B-D8A9-7BF0-6519455B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A4279-CC54-93D6-7DCD-19F64B4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8C2CD-D947-87B0-91AD-B7F7F9E0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6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AFC3-8853-3154-C672-D98D830C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D8B10-E241-18EA-7CE8-1C051BDA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BAE8C-1A03-6A54-E17D-805F620D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7979-F3A2-074D-9488-9C6F20F8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72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8BDFF-9B77-5676-5DC6-83D487A6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D8043-25A5-0D74-736F-C986AC2F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11AEC-A077-9A92-340C-C656864C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8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273B-6C55-8AC2-AF2C-06758A49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D222F-C73E-FE62-1375-28C61F74B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6A1B2-E527-F215-BB55-6544C902D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F4916-851E-D1F9-343B-335E718A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CB6F7-DE53-1BB8-32DA-364F192D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BE7CB-2F40-7656-DCC9-FB7762A4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E6EA-0AAE-6C1E-D4AA-0F7697F2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0565C-1600-CFA5-A3B9-5084B2CFD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E5737-3928-8367-724A-CF507537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A38B6-D07C-D94C-7CFF-85F7994F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4178E-9829-0157-37AA-DA0D0CD5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AD88A-97FA-2955-EA71-7CF6268B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3D540-71E2-28F9-049C-CB49C70D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63A38-8C75-C199-0E56-BDE19BE9E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5B5AD-4451-36AB-90BE-7BF3170CD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6A205-AEF3-BD45-B95A-8BA69569AFDC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1ACB-E327-55DE-3870-3EC6D02E0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7242C-A49A-3DDF-C3E8-053C7D2CD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12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82D9-E22A-CA29-F8FE-CE9691E76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3E378-D4FF-4C8E-0705-E81F6E9FB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assy field with a dirt road&#10;&#10;AI-generated content may be incorrect.">
            <a:extLst>
              <a:ext uri="{FF2B5EF4-FFF2-40B4-BE49-F238E27FC236}">
                <a16:creationId xmlns:a16="http://schemas.microsoft.com/office/drawing/2014/main" id="{B7021B34-54F0-6572-4521-27C52DF3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19" r="23194"/>
          <a:stretch>
            <a:fillRect/>
          </a:stretch>
        </p:blipFill>
        <p:spPr>
          <a:xfrm rot="5400000">
            <a:off x="2667001" y="-2667001"/>
            <a:ext cx="6858000" cy="121920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5A776A6-C3E5-81CE-DBE1-7B81A432888B}"/>
              </a:ext>
            </a:extLst>
          </p:cNvPr>
          <p:cNvSpPr txBox="1">
            <a:spLocks/>
          </p:cNvSpPr>
          <p:nvPr/>
        </p:nvSpPr>
        <p:spPr>
          <a:xfrm>
            <a:off x="2126768" y="1600200"/>
            <a:ext cx="7938463" cy="1574863"/>
          </a:xfrm>
          <a:prstGeom prst="rect">
            <a:avLst/>
          </a:prstGeom>
          <a:solidFill>
            <a:schemeClr val="accent5">
              <a:alpha val="5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ABIOTIC DETERMINANTS OF INTERTIDAL BENTHIC MICROALGAL BIOMASS IN ESTUARINE ECOSYSTEMS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18F6EE-461A-BF90-BE53-5BC3F94C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443998"/>
            <a:ext cx="1488689" cy="1462869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A0BA7D2-0E31-1464-24AF-D1FA770B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8" y="48877"/>
            <a:ext cx="3303960" cy="65681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0CF9A6F-5363-EC2A-EAF9-B47511237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3657" r="13087" b="2497"/>
          <a:stretch/>
        </p:blipFill>
        <p:spPr bwMode="auto">
          <a:xfrm>
            <a:off x="10384850" y="5564019"/>
            <a:ext cx="1698016" cy="12228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81C1739-03C5-3BC7-E9C0-A3AE141D2CF6}"/>
              </a:ext>
            </a:extLst>
          </p:cNvPr>
          <p:cNvSpPr txBox="1">
            <a:spLocks/>
          </p:cNvSpPr>
          <p:nvPr/>
        </p:nvSpPr>
        <p:spPr>
          <a:xfrm>
            <a:off x="4535569" y="3788084"/>
            <a:ext cx="3120862" cy="1775935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Henry Guy</a:t>
            </a:r>
          </a:p>
          <a:p>
            <a:r>
              <a:rPr lang="en-US" sz="1400" b="1" dirty="0"/>
              <a:t>Dr. Jay Pinckney</a:t>
            </a:r>
          </a:p>
          <a:p>
            <a:r>
              <a:rPr lang="en-US" sz="1400" b="1" dirty="0"/>
              <a:t>Estuarine Ecology Lab</a:t>
            </a:r>
          </a:p>
          <a:p>
            <a:r>
              <a:rPr lang="en-US" sz="1400" b="1" dirty="0"/>
              <a:t>University of South Carolina</a:t>
            </a:r>
          </a:p>
          <a:p>
            <a:r>
              <a:rPr lang="en-US" sz="1400" b="1" dirty="0"/>
              <a:t>School of the Earth, Ocean, and the Environment  </a:t>
            </a:r>
          </a:p>
          <a:p>
            <a:endParaRPr lang="en-US" sz="8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681AC3-B446-134B-6058-1E55FCE96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78" r="69455"/>
          <a:stretch>
            <a:fillRect/>
          </a:stretch>
        </p:blipFill>
        <p:spPr bwMode="auto">
          <a:xfrm>
            <a:off x="10497732" y="0"/>
            <a:ext cx="1694268" cy="17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7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D04C-6A91-BA5B-3F95-C12E880A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675" y="774700"/>
            <a:ext cx="3200400" cy="1104106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683D-A34A-C93F-3D31-E70AE27D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18" y="2247900"/>
            <a:ext cx="4125913" cy="4583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PERMANOVA to determine site differences (MI vs NI)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</a:t>
            </a:r>
            <a:r>
              <a:rPr lang="en-US" sz="1900" dirty="0" err="1"/>
              <a:t>Chl</a:t>
            </a:r>
            <a:r>
              <a:rPr lang="en-US" sz="1900" dirty="0"/>
              <a:t> </a:t>
            </a:r>
            <a:r>
              <a:rPr lang="en-US" sz="1900" i="1" dirty="0"/>
              <a:t>a</a:t>
            </a:r>
            <a:r>
              <a:rPr lang="en-US" sz="1900" dirty="0"/>
              <a:t> + abiotic parameters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Month as blocking factor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p = 0.047 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NMDS visualization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stress = 0.141996</a:t>
            </a:r>
          </a:p>
          <a:p>
            <a:endParaRPr lang="en-US" dirty="0"/>
          </a:p>
          <a:p>
            <a:pPr>
              <a:lnSpc>
                <a:spcPct val="150000"/>
              </a:lnSpc>
              <a:buBlip>
                <a:blip r:embed="rId2"/>
              </a:buBlip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01411-EEE6-2F84-52E2-4A8BE8B2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774700"/>
            <a:ext cx="6565900" cy="53086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2607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9BDD-652A-C094-6217-85DC228A4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37AF-2705-7334-FC6B-A656A5A7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7" y="473868"/>
            <a:ext cx="3200400" cy="1104106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DF5C2-2606-ED6D-FDBF-05DDB39F7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98" y="1800225"/>
            <a:ext cx="5202638" cy="4583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Stepwise multiple linear regression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Dependent: [</a:t>
            </a:r>
            <a:r>
              <a:rPr lang="en-US" sz="1900" dirty="0" err="1"/>
              <a:t>Chl</a:t>
            </a:r>
            <a:r>
              <a:rPr lang="en-US" sz="1900" dirty="0"/>
              <a:t> </a:t>
            </a:r>
            <a:r>
              <a:rPr lang="en-US" sz="1900" i="1" dirty="0"/>
              <a:t>a</a:t>
            </a:r>
            <a:r>
              <a:rPr lang="en-US" sz="1900" dirty="0"/>
              <a:t>]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Independent: [DIN], [PO</a:t>
            </a:r>
            <a:r>
              <a:rPr lang="en-US" sz="1900" baseline="-25000" dirty="0"/>
              <a:t>4</a:t>
            </a:r>
            <a:r>
              <a:rPr lang="en-US" sz="1900" dirty="0"/>
              <a:t>], Sediment % composition (sand, silt, clay)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Best predictors: clay, PO</a:t>
            </a:r>
            <a:r>
              <a:rPr lang="en-US" sz="1900" baseline="-25000" dirty="0"/>
              <a:t>4</a:t>
            </a:r>
            <a:r>
              <a:rPr lang="en-US" sz="1900" dirty="0"/>
              <a:t>, sand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p &lt; 0.001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adjusted r</a:t>
            </a:r>
            <a:r>
              <a:rPr lang="en-US" sz="1900" baseline="30000" dirty="0"/>
              <a:t>2</a:t>
            </a:r>
            <a:r>
              <a:rPr lang="en-US" sz="1900" dirty="0"/>
              <a:t> = 0.637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A17EF-E6CC-6C5B-E399-C3652E1D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7" y="473868"/>
            <a:ext cx="5910263" cy="5910263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0763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20B0-9A2E-3BD7-AA5A-151C216036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43F3-DA88-8A4B-38F2-EC9FF4F9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BMA provide critical ecosystem services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North Inlet and Murrells Inlet provide unique conditions for BMA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Many environmental variables that BMA must contend with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% Sand, % clay, and [PO</a:t>
            </a:r>
            <a:r>
              <a:rPr lang="en-US" sz="2100" baseline="-25000" dirty="0"/>
              <a:t>4</a:t>
            </a:r>
            <a:r>
              <a:rPr lang="en-US" sz="2100" dirty="0"/>
              <a:t>] explain 63.7% of the observed variations in BMA biomass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Other factors may explain remaining variation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Future studies?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61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ock leading to a body of water&#10;&#10;AI-generated content may be incorrect.">
            <a:extLst>
              <a:ext uri="{FF2B5EF4-FFF2-40B4-BE49-F238E27FC236}">
                <a16:creationId xmlns:a16="http://schemas.microsoft.com/office/drawing/2014/main" id="{19FF9F54-B01C-68D0-0648-F44342A6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707C-1B65-6194-9634-E9D8D64E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2089249"/>
            <a:ext cx="3302000" cy="523875"/>
          </a:xfr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/>
              <a:t>Funding Sources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6F2AA-919F-434E-F5E4-8FD03092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302" y="250036"/>
            <a:ext cx="5829300" cy="1325563"/>
          </a:xfr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/>
              <a:t>ACKNOWLEDGEMENTS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2C8A995-4FF8-1B46-09AC-59592605E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3657" r="13087" b="2497"/>
          <a:stretch/>
        </p:blipFill>
        <p:spPr bwMode="auto">
          <a:xfrm>
            <a:off x="10295950" y="240045"/>
            <a:ext cx="1698016" cy="12228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1DAE43-3DA5-F5A5-D19D-D574098F8491}"/>
              </a:ext>
            </a:extLst>
          </p:cNvPr>
          <p:cNvSpPr txBox="1">
            <a:spLocks/>
          </p:cNvSpPr>
          <p:nvPr/>
        </p:nvSpPr>
        <p:spPr>
          <a:xfrm>
            <a:off x="596900" y="2828251"/>
            <a:ext cx="3302000" cy="3779713"/>
          </a:xfrm>
          <a:prstGeom prst="rect">
            <a:avLst/>
          </a:prstGeo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FFFB6-60FD-F5D4-9882-69BE1488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555" y="5025712"/>
            <a:ext cx="1488689" cy="1462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E6F38-0A9D-2BF3-0BE4-D5B806B94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99" y="2867433"/>
            <a:ext cx="2401602" cy="1353224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2AD3C25-15B7-986E-EB23-A240EBD67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06" y="4331772"/>
            <a:ext cx="2931788" cy="58282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350D407-CC44-337B-5B69-BAEA83933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78" r="69455"/>
          <a:stretch>
            <a:fillRect/>
          </a:stretch>
        </p:blipFill>
        <p:spPr bwMode="auto">
          <a:xfrm>
            <a:off x="144886" y="14622"/>
            <a:ext cx="1694268" cy="17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268FA4B-A14F-2D39-FB5D-D14C1E5E6CA5}"/>
              </a:ext>
            </a:extLst>
          </p:cNvPr>
          <p:cNvSpPr txBox="1">
            <a:spLocks/>
          </p:cNvSpPr>
          <p:nvPr/>
        </p:nvSpPr>
        <p:spPr>
          <a:xfrm>
            <a:off x="8293100" y="2089249"/>
            <a:ext cx="3302000" cy="523875"/>
          </a:xfrm>
          <a:prstGeom prst="rect">
            <a:avLst/>
          </a:prstGeo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Special thanks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084BA9-6E2E-4353-45DD-3D90DC453652}"/>
              </a:ext>
            </a:extLst>
          </p:cNvPr>
          <p:cNvSpPr txBox="1">
            <a:spLocks/>
          </p:cNvSpPr>
          <p:nvPr/>
        </p:nvSpPr>
        <p:spPr>
          <a:xfrm>
            <a:off x="8293100" y="2828251"/>
            <a:ext cx="3302000" cy="3779713"/>
          </a:xfrm>
          <a:prstGeom prst="rect">
            <a:avLst/>
          </a:prstGeo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Dr Jay Pinckney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Dr. Angelos </a:t>
            </a:r>
            <a:r>
              <a:rPr lang="en-US" sz="2000" dirty="0" err="1"/>
              <a:t>Hannides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Dr. Annie Bourbonnais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Essence Tornabene</a:t>
            </a:r>
          </a:p>
          <a:p>
            <a:pPr marL="0" indent="0">
              <a:buNone/>
            </a:pPr>
            <a:r>
              <a:rPr lang="en-US" sz="2000" dirty="0"/>
              <a:t>Gavin Madgett</a:t>
            </a:r>
          </a:p>
          <a:p>
            <a:pPr marL="0" indent="0">
              <a:buNone/>
            </a:pPr>
            <a:r>
              <a:rPr lang="en-US" sz="2000" dirty="0"/>
              <a:t>Camille Michaud</a:t>
            </a:r>
          </a:p>
          <a:p>
            <a:pPr marL="0" indent="0">
              <a:buNone/>
            </a:pPr>
            <a:r>
              <a:rPr lang="en-US" sz="2000" dirty="0"/>
              <a:t>Shannon Powers</a:t>
            </a:r>
          </a:p>
          <a:p>
            <a:pPr marL="0" indent="0">
              <a:buNone/>
            </a:pPr>
            <a:r>
              <a:rPr lang="en-US" sz="2000" dirty="0"/>
              <a:t>Cat Schlenker</a:t>
            </a:r>
          </a:p>
          <a:p>
            <a:pPr marL="0" indent="0">
              <a:buNone/>
            </a:pPr>
            <a:r>
              <a:rPr lang="en-US" sz="2000" dirty="0"/>
              <a:t>Jared Rose</a:t>
            </a:r>
          </a:p>
          <a:p>
            <a:pPr marL="0" indent="0">
              <a:buNone/>
            </a:pPr>
            <a:r>
              <a:rPr lang="en-US" sz="2000" dirty="0"/>
              <a:t>Grace Margulies</a:t>
            </a:r>
          </a:p>
          <a:p>
            <a:pPr marL="0" indent="0">
              <a:buNone/>
            </a:pPr>
            <a:r>
              <a:rPr lang="en-US" sz="2000" dirty="0"/>
              <a:t>The rest of the EEL lab elvers!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357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F6E21F-46E3-DF13-B34A-635EC53E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2" r="6214"/>
          <a:stretch>
            <a:fillRect/>
          </a:stretch>
        </p:blipFill>
        <p:spPr>
          <a:xfrm rot="5400000">
            <a:off x="-380353" y="380995"/>
            <a:ext cx="6857990" cy="6096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A9C731-D165-FD4C-FBF7-1D28F0B6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92" y="472639"/>
            <a:ext cx="5600700" cy="1174991"/>
          </a:xfrm>
          <a:solidFill>
            <a:schemeClr val="accent5">
              <a:alpha val="50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WHAT ARE BENTHIC MICROALGAE?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DF31E-04D5-BE08-016A-528DBF17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998" y="-1"/>
            <a:ext cx="6078360" cy="2743137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Bottom dwelling counterparts to phytoplankton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Many of the same taxonomic groups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Diatoms, cyanobacteria, dinoflagellates, green algae, and many others!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Live at and below the sediment surface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Motile and sessile, attached and free living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97AA5D-720A-3BD4-CE97-BD19F7660E51}"/>
              </a:ext>
            </a:extLst>
          </p:cNvPr>
          <p:cNvCxnSpPr>
            <a:cxnSpLocks/>
          </p:cNvCxnSpPr>
          <p:nvPr/>
        </p:nvCxnSpPr>
        <p:spPr>
          <a:xfrm flipH="1">
            <a:off x="3467100" y="2873731"/>
            <a:ext cx="5168900" cy="1685569"/>
          </a:xfrm>
          <a:prstGeom prst="line">
            <a:avLst/>
          </a:prstGeom>
          <a:ln w="1270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5600F-0C82-98C5-6CAF-5A5DE36F2185}"/>
              </a:ext>
            </a:extLst>
          </p:cNvPr>
          <p:cNvCxnSpPr>
            <a:cxnSpLocks/>
          </p:cNvCxnSpPr>
          <p:nvPr/>
        </p:nvCxnSpPr>
        <p:spPr>
          <a:xfrm flipH="1" flipV="1">
            <a:off x="3467100" y="4559300"/>
            <a:ext cx="4965700" cy="1997422"/>
          </a:xfrm>
          <a:prstGeom prst="line">
            <a:avLst/>
          </a:prstGeom>
          <a:ln w="1270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white circle with a round object in it&#10;&#10;AI-generated content may be incorrect.">
            <a:extLst>
              <a:ext uri="{FF2B5EF4-FFF2-40B4-BE49-F238E27FC236}">
                <a16:creationId xmlns:a16="http://schemas.microsoft.com/office/drawing/2014/main" id="{FCD30413-B6DC-2232-E949-BEC4212C20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900" t="26863" r="17672" b="27569"/>
          <a:stretch>
            <a:fillRect/>
          </a:stretch>
        </p:blipFill>
        <p:spPr>
          <a:xfrm>
            <a:off x="7239000" y="2873731"/>
            <a:ext cx="3823195" cy="3752931"/>
          </a:xfrm>
          <a:prstGeom prst="ellipse">
            <a:avLst/>
          </a:prstGeom>
          <a:ln w="127000">
            <a:solidFill>
              <a:srgbClr val="000000"/>
            </a:solidFill>
          </a:ln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54A567A5-0ADA-193F-64F9-8EA1127F3A28}"/>
              </a:ext>
            </a:extLst>
          </p:cNvPr>
          <p:cNvSpPr/>
          <p:nvPr/>
        </p:nvSpPr>
        <p:spPr>
          <a:xfrm rot="16200000">
            <a:off x="3320312" y="4413840"/>
            <a:ext cx="178095" cy="29091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2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EBE1-441F-3B78-3536-4827A5A06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WHY DO WE CARE?</a:t>
            </a:r>
          </a:p>
        </p:txBody>
      </p:sp>
      <p:pic>
        <p:nvPicPr>
          <p:cNvPr id="6" name="Picture 5" descr="A muddy water next to grass&#10;&#10;AI-generated content may be incorrect.">
            <a:extLst>
              <a:ext uri="{FF2B5EF4-FFF2-40B4-BE49-F238E27FC236}">
                <a16:creationId xmlns:a16="http://schemas.microsoft.com/office/drawing/2014/main" id="{295FBE6A-2185-DBC3-1EFF-37A15E4F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68" r="-2" b="-2"/>
          <a:stretch/>
        </p:blipFill>
        <p:spPr>
          <a:xfrm>
            <a:off x="701285" y="489388"/>
            <a:ext cx="3992636" cy="587922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CF80-0B00-B856-7111-2B4D14C1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387600"/>
            <a:ext cx="5925310" cy="4470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Contribute heavily to nearshore primary productivity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Estimated 30% of NPP in North Inlet, SC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~500 million tons C yr </a:t>
            </a:r>
            <a:r>
              <a:rPr lang="en-US" sz="2700" baseline="30000" dirty="0"/>
              <a:t>-1 </a:t>
            </a:r>
            <a:r>
              <a:rPr lang="en-US" sz="2700" dirty="0"/>
              <a:t>worldwide</a:t>
            </a:r>
            <a:r>
              <a:rPr lang="en-US" sz="2700" baseline="30000" dirty="0"/>
              <a:t> 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700" baseline="30000" dirty="0"/>
              <a:t> </a:t>
            </a:r>
            <a:r>
              <a:rPr lang="en-US" sz="2700" dirty="0"/>
              <a:t>Important  food source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Biologically available, unlike many dominant macrophytes (</a:t>
            </a:r>
            <a:r>
              <a:rPr lang="en-US" sz="2700" dirty="0" err="1"/>
              <a:t>ie</a:t>
            </a:r>
            <a:r>
              <a:rPr lang="en-US" sz="2700" dirty="0"/>
              <a:t> </a:t>
            </a:r>
            <a:r>
              <a:rPr lang="en-US" sz="2700" i="1" dirty="0"/>
              <a:t>Spartina alterniflora)</a:t>
            </a:r>
            <a:endParaRPr lang="en-US" sz="2700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Sequester carbon through burial (blue carbon)</a:t>
            </a:r>
            <a:endParaRPr lang="en-US" sz="2700" baseline="30000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700" b="1" dirty="0"/>
              <a:t> Ecosystem foundation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700" b="1" dirty="0"/>
              <a:t>But what drives BMA?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en-US" sz="2000" b="1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3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4465-6BAF-AD65-D184-2811897F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315118"/>
            <a:ext cx="4152900" cy="1169988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DRIVERS OF BMA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6CE7-15DA-FD38-2087-84105E4A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485106"/>
            <a:ext cx="6007100" cy="537289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Response to irradiance and heat well understood</a:t>
            </a:r>
          </a:p>
          <a:p>
            <a:pPr lvl="1"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Exhibit seasonal fluctuations like other photoautotrophs</a:t>
            </a:r>
          </a:p>
          <a:p>
            <a:pPr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Must contend with forcings often unique to the benthos</a:t>
            </a:r>
          </a:p>
          <a:p>
            <a:pPr lvl="1"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Sediment composition, porewater chemistry, enhanced shading, desiccation, anoxia</a:t>
            </a:r>
          </a:p>
          <a:p>
            <a:pPr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Responses to these abiotic factors far less studied!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7500" b="1" dirty="0"/>
              <a:t>Understanding what drives BMA is key to ecosystem function</a:t>
            </a:r>
            <a:endParaRPr lang="en-US" sz="7500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sandy beach with grass and water&#10;&#10;AI-generated content may be incorrect.">
            <a:extLst>
              <a:ext uri="{FF2B5EF4-FFF2-40B4-BE49-F238E27FC236}">
                <a16:creationId xmlns:a16="http://schemas.microsoft.com/office/drawing/2014/main" id="{9628E801-7505-22C8-3367-665BD8E1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056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iver flowing through a muddy area&#10;&#10;AI-generated content may be incorrect.">
            <a:extLst>
              <a:ext uri="{FF2B5EF4-FFF2-40B4-BE49-F238E27FC236}">
                <a16:creationId xmlns:a16="http://schemas.microsoft.com/office/drawing/2014/main" id="{77DD6E3F-B775-366A-51D8-E672557E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345" b="3206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AD2EF-0F01-BF51-7B64-D467DF43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116" y="977900"/>
            <a:ext cx="8035671" cy="1229702"/>
          </a:xfrm>
          <a:solidFill>
            <a:schemeClr val="accent5">
              <a:alpha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WHAT ARE WE TRYING TO DO?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0A4F7F-34B6-E659-67F8-12E3D077F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157" y="3055173"/>
            <a:ext cx="8637587" cy="2482027"/>
          </a:xfrm>
          <a:solidFill>
            <a:schemeClr val="bg2">
              <a:alpha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Determine driving abiotic factors of intertidal BMA biomass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Determine levels of factor response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Increase understanding of how BMA function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1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B5A42-3B33-DB73-B0D9-2D3A4F817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C290-7EEC-AEC8-7A6D-8B13328E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BUT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E6E65-9F90-6D22-AF21-7BFE4E0A6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387600"/>
            <a:ext cx="5925310" cy="398101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Biomass as BMA response variable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</a:t>
            </a:r>
            <a:r>
              <a:rPr lang="en-US" sz="2100" dirty="0" err="1"/>
              <a:t>Chl</a:t>
            </a:r>
            <a:r>
              <a:rPr lang="en-US" sz="2100" dirty="0"/>
              <a:t> </a:t>
            </a:r>
            <a:r>
              <a:rPr lang="en-US" sz="2100" i="1" dirty="0"/>
              <a:t>a</a:t>
            </a:r>
            <a:r>
              <a:rPr lang="en-US" sz="2100" dirty="0"/>
              <a:t> fluorescence proxy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DIN (NO</a:t>
            </a:r>
            <a:r>
              <a:rPr lang="en-US" sz="2100" baseline="-25000" dirty="0"/>
              <a:t>3</a:t>
            </a:r>
            <a:r>
              <a:rPr lang="en-US" sz="2100" dirty="0"/>
              <a:t> + NH</a:t>
            </a:r>
            <a:r>
              <a:rPr lang="en-US" sz="2100" baseline="-25000" dirty="0"/>
              <a:t>4</a:t>
            </a:r>
            <a:r>
              <a:rPr lang="en-US" sz="2100" dirty="0"/>
              <a:t>) and PO</a:t>
            </a:r>
            <a:r>
              <a:rPr lang="en-US" sz="2100" baseline="-25000" dirty="0"/>
              <a:t>4</a:t>
            </a:r>
            <a:r>
              <a:rPr lang="en-US" sz="2100" dirty="0"/>
              <a:t> for porewater chemistry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Spectrophotometric methods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Percent composition for grain assemblages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Wet + dry sieving 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Sand, silt, clay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b="1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 descr="A person taking a picture of a child on a muddy beach&#10;&#10;AI-generated content may be incorrect.">
            <a:extLst>
              <a:ext uri="{FF2B5EF4-FFF2-40B4-BE49-F238E27FC236}">
                <a16:creationId xmlns:a16="http://schemas.microsoft.com/office/drawing/2014/main" id="{45959D62-D002-3256-7674-F7196AEE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" t="6593" r="28236" b="28494"/>
          <a:stretch>
            <a:fillRect/>
          </a:stretch>
        </p:blipFill>
        <p:spPr>
          <a:xfrm rot="5400000">
            <a:off x="-242009" y="1432682"/>
            <a:ext cx="5879224" cy="3992636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834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BB74-758D-07D0-36CD-196489F8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434" y="774192"/>
            <a:ext cx="6092952" cy="1188720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WHERE IN THE WORLD?</a:t>
            </a:r>
          </a:p>
        </p:txBody>
      </p:sp>
      <p:pic>
        <p:nvPicPr>
          <p:cNvPr id="4098" name="Picture 2" descr="Aerial view of a beach&#10;&#10;AI-generated content may be incorrect.">
            <a:extLst>
              <a:ext uri="{FF2B5EF4-FFF2-40B4-BE49-F238E27FC236}">
                <a16:creationId xmlns:a16="http://schemas.microsoft.com/office/drawing/2014/main" id="{6F8467EB-40CA-45E6-AD38-C7483F640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t="7" r="9104" b="-10"/>
          <a:stretch/>
        </p:blipFill>
        <p:spPr bwMode="auto">
          <a:xfrm>
            <a:off x="109728" y="3994481"/>
            <a:ext cx="2145792" cy="239402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erial view of a city and a body of water&#10;&#10;AI-generated content may be incorrect.">
            <a:extLst>
              <a:ext uri="{FF2B5EF4-FFF2-40B4-BE49-F238E27FC236}">
                <a16:creationId xmlns:a16="http://schemas.microsoft.com/office/drawing/2014/main" id="{5753AD35-8D00-3602-183D-AA19729CF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5" r="5844" b="9376"/>
          <a:stretch/>
        </p:blipFill>
        <p:spPr bwMode="auto">
          <a:xfrm>
            <a:off x="2267191" y="3994481"/>
            <a:ext cx="2145792" cy="239402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20DD-B896-E065-02D2-856589D9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434" y="2276584"/>
            <a:ext cx="6142233" cy="423851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4"/>
              </a:buBlip>
            </a:pPr>
            <a:r>
              <a:rPr lang="en-US" sz="2200" dirty="0"/>
              <a:t> </a:t>
            </a:r>
            <a:r>
              <a:rPr lang="en-US" sz="1900" dirty="0"/>
              <a:t>Variety of sites between two SC estuaries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Larger range in environmental conditions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Heavily urbanized vs preserve (NERR)</a:t>
            </a:r>
          </a:p>
          <a:p>
            <a:pPr lvl="1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Intertidal mudflats 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MLW (± 1m)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Unvegetated</a:t>
            </a:r>
          </a:p>
          <a:p>
            <a:pPr lvl="1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Monthly over the summer of 2025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Peak growing season </a:t>
            </a:r>
          </a:p>
          <a:p>
            <a:pPr marL="457200" lvl="1" indent="0">
              <a:buNone/>
            </a:pPr>
            <a:endParaRPr lang="en-US" sz="2200" dirty="0"/>
          </a:p>
        </p:txBody>
      </p:sp>
      <p:pic>
        <p:nvPicPr>
          <p:cNvPr id="8" name="Picture 7" descr="A map of south carolina&#10;&#10;AI-generated content may be incorrect.">
            <a:extLst>
              <a:ext uri="{FF2B5EF4-FFF2-40B4-BE49-F238E27FC236}">
                <a16:creationId xmlns:a16="http://schemas.microsoft.com/office/drawing/2014/main" id="{8CC6DF79-A2C1-7B4D-1D53-7A5389EE6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" y="103731"/>
            <a:ext cx="4303255" cy="342653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5ABB7C-607A-E737-C309-29F6F2403B23}"/>
              </a:ext>
            </a:extLst>
          </p:cNvPr>
          <p:cNvCxnSpPr>
            <a:cxnSpLocks/>
          </p:cNvCxnSpPr>
          <p:nvPr/>
        </p:nvCxnSpPr>
        <p:spPr>
          <a:xfrm flipH="1">
            <a:off x="1404793" y="1838457"/>
            <a:ext cx="2593082" cy="2023872"/>
          </a:xfrm>
          <a:prstGeom prst="straightConnector1">
            <a:avLst/>
          </a:prstGeom>
          <a:ln w="50800">
            <a:solidFill>
              <a:srgbClr val="EE54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220038-E971-5DD4-C3ED-F469AD36651A}"/>
              </a:ext>
            </a:extLst>
          </p:cNvPr>
          <p:cNvCxnSpPr>
            <a:cxnSpLocks/>
          </p:cNvCxnSpPr>
          <p:nvPr/>
        </p:nvCxnSpPr>
        <p:spPr>
          <a:xfrm flipH="1">
            <a:off x="3340087" y="1638978"/>
            <a:ext cx="622313" cy="2206752"/>
          </a:xfrm>
          <a:prstGeom prst="straightConnector1">
            <a:avLst/>
          </a:prstGeom>
          <a:ln w="50800">
            <a:solidFill>
              <a:srgbClr val="EE54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CEC1A1-0E89-A49B-57EB-89D6823D7BB7}"/>
              </a:ext>
            </a:extLst>
          </p:cNvPr>
          <p:cNvSpPr txBox="1"/>
          <p:nvPr/>
        </p:nvSpPr>
        <p:spPr>
          <a:xfrm>
            <a:off x="109728" y="6388509"/>
            <a:ext cx="125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 Inlet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435F5-D334-2043-D913-83DFC6CD127F}"/>
              </a:ext>
            </a:extLst>
          </p:cNvPr>
          <p:cNvSpPr txBox="1"/>
          <p:nvPr/>
        </p:nvSpPr>
        <p:spPr>
          <a:xfrm>
            <a:off x="2255520" y="6383237"/>
            <a:ext cx="14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Murrells Inlet</a:t>
            </a:r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AEA7BAE1-3B50-CBD5-D4D1-ECE85C51115B}"/>
              </a:ext>
            </a:extLst>
          </p:cNvPr>
          <p:cNvSpPr/>
          <p:nvPr/>
        </p:nvSpPr>
        <p:spPr>
          <a:xfrm>
            <a:off x="474992" y="4413504"/>
            <a:ext cx="268224" cy="24384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3E043-5636-A402-D114-83004C3E1AA3}"/>
              </a:ext>
            </a:extLst>
          </p:cNvPr>
          <p:cNvSpPr txBox="1"/>
          <p:nvPr/>
        </p:nvSpPr>
        <p:spPr>
          <a:xfrm>
            <a:off x="98057" y="4263735"/>
            <a:ext cx="716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BMFL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E8F29D-CC65-C0C3-457C-4BB787FB1EDC}"/>
              </a:ext>
            </a:extLst>
          </p:cNvPr>
          <p:cNvSpPr txBox="1"/>
          <p:nvPr/>
        </p:nvSpPr>
        <p:spPr>
          <a:xfrm>
            <a:off x="51925" y="3268024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Google Earth, 2025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4D1EA50B-8B84-EDE3-28AB-756B1600B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654" y="4749950"/>
            <a:ext cx="361759" cy="361759"/>
          </a:xfrm>
          <a:prstGeom prst="rect">
            <a:avLst/>
          </a:prstGeom>
        </p:spPr>
      </p:pic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729D096C-F5B0-F7CA-ED0D-ACEC3B609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9056" y="4397392"/>
            <a:ext cx="361759" cy="361759"/>
          </a:xfrm>
          <a:prstGeom prst="rect">
            <a:avLst/>
          </a:prstGeom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C2CFFA8F-E8B9-AB2A-3C08-FE389391E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3191" y="3952208"/>
            <a:ext cx="361759" cy="361759"/>
          </a:xfrm>
          <a:prstGeom prst="rect">
            <a:avLst/>
          </a:prstGeom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585E95D6-8A22-B32B-A6B9-F09AF7517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2519" y="4769351"/>
            <a:ext cx="361759" cy="361759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19088F51-0805-4678-A789-67339A114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261" y="4313967"/>
            <a:ext cx="361759" cy="361759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DB842AF6-669D-3B4A-567D-A21324131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722" y="4587452"/>
            <a:ext cx="361759" cy="361759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2B2F4495-4A2C-0D04-29AA-061C3B6E4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580" y="5051671"/>
            <a:ext cx="361759" cy="361759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2BF3A524-1CBB-EBCF-5539-62DB82CF2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677" y="4507562"/>
            <a:ext cx="361759" cy="361759"/>
          </a:xfrm>
          <a:prstGeom prst="rect">
            <a:avLst/>
          </a:prstGeom>
        </p:spPr>
      </p:pic>
      <p:pic>
        <p:nvPicPr>
          <p:cNvPr id="3074" name="Picture 2" descr="University Logos - Communications and Marketing | University of South  Carolina">
            <a:extLst>
              <a:ext uri="{FF2B5EF4-FFF2-40B4-BE49-F238E27FC236}">
                <a16:creationId xmlns:a16="http://schemas.microsoft.com/office/drawing/2014/main" id="{CB70F764-D996-7F1C-73E9-5D8D6233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76" y="1289304"/>
            <a:ext cx="816363" cy="8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with a fish and plants&#10;&#10;AI-generated content may be incorrect.">
            <a:extLst>
              <a:ext uri="{FF2B5EF4-FFF2-40B4-BE49-F238E27FC236}">
                <a16:creationId xmlns:a16="http://schemas.microsoft.com/office/drawing/2014/main" id="{1264A28F-0312-9A29-B7B0-17006B5E18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222" t="5678" r="8026" b="7600"/>
          <a:stretch>
            <a:fillRect/>
          </a:stretch>
        </p:blipFill>
        <p:spPr>
          <a:xfrm>
            <a:off x="10134224" y="4803748"/>
            <a:ext cx="2057776" cy="2054252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8812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20CAF-46F7-012B-F68E-56E7AAC9A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831-2C0F-D450-A6BA-03C20D8A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200400" cy="1104106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F51ADB-3D8A-4D03-A871-BA1C3D82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70" y="1884361"/>
            <a:ext cx="4572000" cy="4572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C17DB06-FDCE-512F-7A2F-854855825BC0}"/>
              </a:ext>
            </a:extLst>
          </p:cNvPr>
          <p:cNvSpPr txBox="1">
            <a:spLocks/>
          </p:cNvSpPr>
          <p:nvPr/>
        </p:nvSpPr>
        <p:spPr>
          <a:xfrm>
            <a:off x="3429000" y="376633"/>
            <a:ext cx="6142233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anose="020B0604020202020204" pitchFamily="34" charset="0"/>
              <a:buBlip>
                <a:blip r:embed="rId3"/>
              </a:buBlip>
            </a:pPr>
            <a:r>
              <a:rPr lang="en-US" sz="1900" dirty="0"/>
              <a:t> [PO</a:t>
            </a:r>
            <a:r>
              <a:rPr lang="en-US" sz="1900" baseline="-25000" dirty="0"/>
              <a:t>4</a:t>
            </a:r>
            <a:r>
              <a:rPr lang="en-US" sz="1900" dirty="0"/>
              <a:t> ] typically higher at MI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Blip>
                <a:blip r:embed="rId3"/>
              </a:buBlip>
            </a:pPr>
            <a:r>
              <a:rPr lang="en-US" sz="1900" dirty="0"/>
              <a:t> [DIN] similar between estuaries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C08B6F-2AD6-5F6D-B33F-6C156C6E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29" y="1884361"/>
            <a:ext cx="4571999" cy="457199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98547C-9396-F379-F10E-75DEEB31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670" y="188436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625A3-166F-785E-69BB-B6213972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BA42-D4E0-E1DA-0858-20A9DF17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58" y="227064"/>
            <a:ext cx="3200400" cy="1104106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D047E0-DAF6-735D-4230-90BF85C8C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58" y="1707041"/>
            <a:ext cx="4460742" cy="4460742"/>
          </a:xfrm>
          <a:ln w="38100">
            <a:solidFill>
              <a:srgbClr val="00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CA4AB-D226-B136-FBC7-DD3BFB80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55" y="1707041"/>
            <a:ext cx="7137187" cy="446074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19F7-65F9-BAEF-9D6D-C7A14FDADADC}"/>
              </a:ext>
            </a:extLst>
          </p:cNvPr>
          <p:cNvSpPr txBox="1">
            <a:spLocks/>
          </p:cNvSpPr>
          <p:nvPr/>
        </p:nvSpPr>
        <p:spPr>
          <a:xfrm>
            <a:off x="3429000" y="376633"/>
            <a:ext cx="6959600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en-US" sz="1900" dirty="0"/>
              <a:t> [</a:t>
            </a:r>
            <a:r>
              <a:rPr lang="en-US" sz="1900" dirty="0" err="1"/>
              <a:t>Chl</a:t>
            </a:r>
            <a:r>
              <a:rPr lang="en-US" sz="1900" dirty="0"/>
              <a:t> </a:t>
            </a:r>
            <a:r>
              <a:rPr lang="en-US" sz="1900" i="1" dirty="0"/>
              <a:t>a</a:t>
            </a:r>
            <a:r>
              <a:rPr lang="en-US" sz="1900" dirty="0"/>
              <a:t>] Not significantly different between estuaries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en-US" sz="1900" dirty="0"/>
              <a:t> Larger grain assemblages at 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E9AB1AF0-D3E7-2638-7B40-84C5350D2812}"/>
              </a:ext>
            </a:extLst>
          </p:cNvPr>
          <p:cNvSpPr/>
          <p:nvPr/>
        </p:nvSpPr>
        <p:spPr>
          <a:xfrm rot="5400000">
            <a:off x="2505208" y="1257300"/>
            <a:ext cx="88900" cy="1422400"/>
          </a:xfrm>
          <a:prstGeom prst="lef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21C56-1C01-FD52-1391-0BF4B7766BA9}"/>
              </a:ext>
            </a:extLst>
          </p:cNvPr>
          <p:cNvSpPr txBox="1"/>
          <p:nvPr/>
        </p:nvSpPr>
        <p:spPr>
          <a:xfrm>
            <a:off x="2379729" y="1924050"/>
            <a:ext cx="62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NS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B62E2B-84CA-558D-F5DE-E340FF1780BE}"/>
              </a:ext>
            </a:extLst>
          </p:cNvPr>
          <p:cNvSpPr/>
          <p:nvPr/>
        </p:nvSpPr>
        <p:spPr>
          <a:xfrm rot="5400000">
            <a:off x="7325999" y="884550"/>
            <a:ext cx="88900" cy="2345699"/>
          </a:xfrm>
          <a:prstGeom prst="lef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89203430-CCAF-6579-332A-8FF34F80E31A}"/>
              </a:ext>
            </a:extLst>
          </p:cNvPr>
          <p:cNvSpPr/>
          <p:nvPr/>
        </p:nvSpPr>
        <p:spPr>
          <a:xfrm rot="5400000">
            <a:off x="8594972" y="739299"/>
            <a:ext cx="88900" cy="2345699"/>
          </a:xfrm>
          <a:prstGeom prst="lef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42BB9-E97E-7C79-3860-FECA2FBA6990}"/>
              </a:ext>
            </a:extLst>
          </p:cNvPr>
          <p:cNvSpPr txBox="1"/>
          <p:nvPr/>
        </p:nvSpPr>
        <p:spPr>
          <a:xfrm>
            <a:off x="7171217" y="1794073"/>
            <a:ext cx="62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0C326-7106-B1CF-B6EA-37078E5C3C8F}"/>
              </a:ext>
            </a:extLst>
          </p:cNvPr>
          <p:cNvSpPr txBox="1"/>
          <p:nvPr/>
        </p:nvSpPr>
        <p:spPr>
          <a:xfrm>
            <a:off x="8543299" y="1673520"/>
            <a:ext cx="62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637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ERF_2025">
      <a:dk1>
        <a:srgbClr val="569435"/>
      </a:dk1>
      <a:lt1>
        <a:srgbClr val="FFFFFF"/>
      </a:lt1>
      <a:dk2>
        <a:srgbClr val="599134"/>
      </a:dk2>
      <a:lt2>
        <a:srgbClr val="E2DFCC"/>
      </a:lt2>
      <a:accent1>
        <a:srgbClr val="99CA38"/>
      </a:accent1>
      <a:accent2>
        <a:srgbClr val="264118"/>
      </a:accent2>
      <a:accent3>
        <a:srgbClr val="37A76F"/>
      </a:accent3>
      <a:accent4>
        <a:srgbClr val="00ACEE"/>
      </a:accent4>
      <a:accent5>
        <a:srgbClr val="266FFE"/>
      </a:accent5>
      <a:accent6>
        <a:srgbClr val="2D43BB"/>
      </a:accent6>
      <a:hlink>
        <a:srgbClr val="EE7B08"/>
      </a:hlink>
      <a:folHlink>
        <a:srgbClr val="977B2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35482</TotalTime>
  <Words>555</Words>
  <Application>Microsoft Macintosh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Wingdings</vt:lpstr>
      <vt:lpstr>Office Theme</vt:lpstr>
      <vt:lpstr>PowerPoint Presentation</vt:lpstr>
      <vt:lpstr>WHAT ARE BENTHIC MICROALGAE?</vt:lpstr>
      <vt:lpstr>WHY DO WE CARE?</vt:lpstr>
      <vt:lpstr>DRIVERS OF BMA</vt:lpstr>
      <vt:lpstr>WHAT ARE WE TRYING TO DO?</vt:lpstr>
      <vt:lpstr>BUT HOW?</vt:lpstr>
      <vt:lpstr>WHERE IN THE WORLD?</vt:lpstr>
      <vt:lpstr>RESULTS</vt:lpstr>
      <vt:lpstr>RESULTS</vt:lpstr>
      <vt:lpstr>RESULTS</vt:lpstr>
      <vt:lpstr>RESULTS</vt:lpstr>
      <vt:lpstr>SUMMARY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Guy, Henry</dc:creator>
  <cp:lastModifiedBy>Guy, Henry</cp:lastModifiedBy>
  <cp:revision>5</cp:revision>
  <dcterms:created xsi:type="dcterms:W3CDTF">2025-10-20T15:40:10Z</dcterms:created>
  <dcterms:modified xsi:type="dcterms:W3CDTF">2026-02-04T21:13:45Z</dcterms:modified>
</cp:coreProperties>
</file>